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9" r:id="rId3"/>
    <p:sldId id="266" r:id="rId4"/>
    <p:sldId id="262" r:id="rId5"/>
    <p:sldId id="258" r:id="rId6"/>
    <p:sldId id="264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78B3FE8C-ECA4-48FE-94B2-0802A5A3A432@hom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sexrivershub.org.uk/" TargetMode="External"/><Relationship Id="rId5" Type="http://schemas.openxmlformats.org/officeDocument/2006/relationships/image" Target="cid:C3AAE6D9-7FC7-4A48-BB98-842F18D7EF29@home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457200" y="358775"/>
            <a:ext cx="8229600" cy="808038"/>
          </a:xfrm>
        </p:spPr>
        <p:txBody>
          <a:bodyPr/>
          <a:lstStyle/>
          <a:p>
            <a:pPr eaLnBrk="1" hangingPunct="1"/>
            <a:r>
              <a:rPr lang="en-GB" smtClean="0"/>
              <a:t>Catchment Partnerships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GB" dirty="0" smtClean="0"/>
              <a:t>Essex Wildlife Trust/Essex Biodiversity Project have been successful in winning Catchment Partnership Fund support to develop the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GB" b="1" dirty="0" smtClean="0"/>
              <a:t>Combined Essex catchment (£</a:t>
            </a:r>
            <a:r>
              <a:rPr lang="en-GB" b="1" dirty="0" smtClean="0"/>
              <a:t>11.8k</a:t>
            </a:r>
            <a:r>
              <a:rPr lang="en-GB" b="1" dirty="0" smtClean="0"/>
              <a:t>)</a:t>
            </a:r>
          </a:p>
          <a:p>
            <a:pPr marL="0" indent="0" eaLnBrk="1" hangingPunct="1">
              <a:lnSpc>
                <a:spcPct val="90000"/>
              </a:lnSpc>
            </a:pPr>
            <a:endParaRPr lang="en-GB" dirty="0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GB" dirty="0" smtClean="0"/>
              <a:t>and with Thames Chase </a:t>
            </a:r>
            <a:r>
              <a:rPr lang="en-GB" dirty="0" smtClean="0"/>
              <a:t>Trust leading </a:t>
            </a:r>
            <a:r>
              <a:rPr lang="en-GB" dirty="0" smtClean="0"/>
              <a:t>the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GB" dirty="0" smtClean="0"/>
              <a:t>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GB" b="1" dirty="0" smtClean="0"/>
              <a:t>South Essex catchment (</a:t>
            </a:r>
            <a:r>
              <a:rPr lang="en-GB" b="1" dirty="0" smtClean="0"/>
              <a:t>11.8k</a:t>
            </a:r>
            <a:r>
              <a:rPr lang="en-GB" b="1" dirty="0" smtClean="0"/>
              <a:t>)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en-GB" dirty="0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GB" sz="2400" dirty="0" smtClean="0"/>
              <a:t>and we anticipate involvement in other catchment groups </a:t>
            </a:r>
            <a:r>
              <a:rPr lang="en-GB" sz="2400" dirty="0" err="1" smtClean="0"/>
              <a:t>ie</a:t>
            </a:r>
            <a:r>
              <a:rPr lang="en-GB" sz="2400" dirty="0" smtClean="0"/>
              <a:t> Roding/Beam/</a:t>
            </a:r>
            <a:r>
              <a:rPr lang="en-GB" sz="2400" dirty="0" err="1" smtClean="0"/>
              <a:t>Ingrebourne</a:t>
            </a:r>
            <a:r>
              <a:rPr lang="en-GB" sz="2400" dirty="0" smtClean="0"/>
              <a:t> as they emerge</a:t>
            </a:r>
          </a:p>
        </p:txBody>
      </p:sp>
      <p:pic>
        <p:nvPicPr>
          <p:cNvPr id="57347" name="Picture 3" descr="EBP hand nlet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" y="152400"/>
            <a:ext cx="12493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249238"/>
            <a:ext cx="6858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439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406" y="0"/>
            <a:ext cx="4808194" cy="686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EBP hand nlet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650" y="152400"/>
            <a:ext cx="12493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249238"/>
            <a:ext cx="6858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299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9144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dirty="0" smtClean="0"/>
              <a:t>The Catchment Based Approach (</a:t>
            </a:r>
            <a:r>
              <a:rPr lang="en-GB" dirty="0" err="1" smtClean="0"/>
              <a:t>CaBA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91200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Involving </a:t>
            </a:r>
            <a:r>
              <a:rPr lang="en-US" dirty="0"/>
              <a:t>people at a 'catchment' level is often the most effective way of working </a:t>
            </a:r>
            <a:r>
              <a:rPr lang="en-US" dirty="0" smtClean="0"/>
              <a:t>together. A </a:t>
            </a:r>
            <a:r>
              <a:rPr lang="en-US" dirty="0"/>
              <a:t>catchment is an area with several, often interconnected bodies of water, such as rivers, lakes, groundwater or coastal waters.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By working together across catchments </a:t>
            </a:r>
            <a:r>
              <a:rPr lang="en-US" dirty="0" smtClean="0"/>
              <a:t>the aim is to</a:t>
            </a:r>
            <a:r>
              <a:rPr lang="en-US" dirty="0"/>
              <a:t>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Understand </a:t>
            </a:r>
            <a:r>
              <a:rPr lang="en-US" dirty="0"/>
              <a:t>the issues in the catchment and how they interact.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Understand </a:t>
            </a:r>
            <a:r>
              <a:rPr lang="en-US" dirty="0"/>
              <a:t>how the issues are affecting the current local benefits and future uses of water.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Involve </a:t>
            </a:r>
            <a:r>
              <a:rPr lang="en-US" dirty="0"/>
              <a:t>local people, communities, organisations and businesses in making decisions by sharing evidence.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Work </a:t>
            </a:r>
            <a:r>
              <a:rPr lang="en-US" dirty="0"/>
              <a:t>out what issues to tackle as a priority.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Build </a:t>
            </a:r>
            <a:r>
              <a:rPr lang="en-US" dirty="0"/>
              <a:t>towards a ‘catchment plan’, a simple statement of options to protect and improve the </a:t>
            </a:r>
            <a:r>
              <a:rPr lang="en-US" dirty="0" smtClean="0"/>
              <a:t>catchment which will feed into the River Basin Management Plan by March 2015 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693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874874"/>
              </p:ext>
            </p:extLst>
          </p:nvPr>
        </p:nvGraphicFramePr>
        <p:xfrm>
          <a:off x="951865" y="888270"/>
          <a:ext cx="7049135" cy="57411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2751924"/>
                <a:gridCol w="4297211"/>
              </a:tblGrid>
              <a:tr h="7620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Chelmer &amp; Blackwater Partnership (EA, Natural England, Essex &amp; Suffolk Water)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Teresa Meadows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Chelmer and Blackwater Catchment Advisor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Member of E&amp;SW staff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Chelmsford Biodiversity Forum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Steve Plumb (Chair)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0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Dedham Vale AONB and Stour Valley Project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Katherine Potts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Environment Agency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Trev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smtClean="0">
                          <a:effectLst/>
                        </a:rPr>
                        <a:t>Bond (</a:t>
                      </a:r>
                      <a:r>
                        <a:rPr lang="en-GB" sz="1100" dirty="0" err="1" smtClean="0">
                          <a:effectLst/>
                        </a:rPr>
                        <a:t>Geomorphologist</a:t>
                      </a:r>
                      <a:r>
                        <a:rPr lang="en-GB" sz="1100" dirty="0" smtClean="0">
                          <a:effectLst/>
                        </a:rPr>
                        <a:t>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0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Matt Butcher</a:t>
                      </a:r>
                      <a:br>
                        <a:rPr lang="en-GB" sz="1100" dirty="0">
                          <a:effectLst/>
                        </a:rPr>
                      </a:br>
                      <a:r>
                        <a:rPr lang="en-GB" sz="1100" dirty="0" smtClean="0">
                          <a:effectLst/>
                        </a:rPr>
                        <a:t>(Catchment </a:t>
                      </a:r>
                      <a:r>
                        <a:rPr lang="en-GB" sz="1100" dirty="0">
                          <a:effectLst/>
                        </a:rPr>
                        <a:t>Delivery </a:t>
                      </a:r>
                      <a:r>
                        <a:rPr lang="en-GB" sz="1100" dirty="0" smtClean="0">
                          <a:effectLst/>
                        </a:rPr>
                        <a:t>Manager, Essex</a:t>
                      </a:r>
                      <a:r>
                        <a:rPr lang="en-GB" sz="1100" dirty="0">
                          <a:effectLst/>
                        </a:rPr>
                        <a:t>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Essex &amp; Suffolk Rivers Trust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Archie </a:t>
                      </a:r>
                      <a:r>
                        <a:rPr lang="en-GB" sz="1100" dirty="0" err="1">
                          <a:effectLst/>
                        </a:rPr>
                        <a:t>Ruggles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smtClean="0">
                          <a:effectLst/>
                        </a:rPr>
                        <a:t>Brice (Chair E&amp;SRT)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9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effectLst/>
                        </a:rPr>
                        <a:t>Essex County Council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Kate Sheppard (Flood Partnerships Manager)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05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 smtClean="0">
                          <a:effectLst/>
                        </a:rPr>
                        <a:t>Anglian Water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 smtClean="0">
                          <a:effectLst/>
                        </a:rPr>
                        <a:t>Lucinda </a:t>
                      </a:r>
                      <a:r>
                        <a:rPr lang="en-GB" sz="1100" kern="1200" dirty="0" err="1" smtClean="0">
                          <a:effectLst/>
                        </a:rPr>
                        <a:t>Guilfoyle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0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Essex &amp; Suffolk Water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William Robinson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(Water Resources Planning Manager)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National Farmers Union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Rob Wise (Environment Advisor)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Essex Waterways Ltd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Roy Chandler (Chair of Essex Waterways Ltd.)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Essex Wildlife Trust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Mark Iley  (Biodiversity Co-ordinator)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Andy May  (Conservation Manager)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Deb Howard (Conservation Assistant) note taking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Farming and Wildlife Group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Rebecca Inman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GB" dirty="0" smtClean="0"/>
              <a:t>Essex Rivers Hub </a:t>
            </a:r>
            <a:endParaRPr lang="en-GB" dirty="0"/>
          </a:p>
        </p:txBody>
      </p:sp>
      <p:pic>
        <p:nvPicPr>
          <p:cNvPr id="6" name="Picture 5" descr="EBP hand nlet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" y="152400"/>
            <a:ext cx="12493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249238"/>
            <a:ext cx="6858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484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4582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Essex Rivers Hub (ERH)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9530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GB" sz="4000" b="1" dirty="0"/>
              <a:t>Co-ordinate</a:t>
            </a:r>
            <a:r>
              <a:rPr lang="en-GB" sz="4000" dirty="0"/>
              <a:t> what we do and </a:t>
            </a:r>
            <a:r>
              <a:rPr lang="en-GB" sz="4000" b="1" dirty="0"/>
              <a:t>spot gaps</a:t>
            </a:r>
            <a:r>
              <a:rPr lang="en-GB" sz="4000" dirty="0"/>
              <a:t> – gap analysis.</a:t>
            </a:r>
          </a:p>
          <a:p>
            <a:pPr lvl="0"/>
            <a:r>
              <a:rPr lang="en-GB" sz="4000" b="1" dirty="0"/>
              <a:t>Influencing role</a:t>
            </a:r>
            <a:r>
              <a:rPr lang="en-GB" sz="4000" dirty="0"/>
              <a:t> – for example,</a:t>
            </a:r>
          </a:p>
          <a:p>
            <a:pPr lvl="1"/>
            <a:r>
              <a:rPr lang="en-GB" sz="4000" dirty="0"/>
              <a:t>getting the catchment Plan adopted into the main planning process; </a:t>
            </a:r>
          </a:p>
          <a:p>
            <a:pPr lvl="1"/>
            <a:r>
              <a:rPr lang="en-GB" sz="4000" dirty="0"/>
              <a:t>input to national policy such as </a:t>
            </a:r>
            <a:r>
              <a:rPr lang="en-GB" sz="4000" dirty="0" err="1"/>
              <a:t>agri</a:t>
            </a:r>
            <a:r>
              <a:rPr lang="en-GB" sz="4000" dirty="0"/>
              <a:t>-environment scheme </a:t>
            </a:r>
            <a:r>
              <a:rPr lang="en-GB" sz="4000" dirty="0" smtClean="0"/>
              <a:t>review</a:t>
            </a:r>
            <a:endParaRPr lang="en-GB" sz="4000" dirty="0"/>
          </a:p>
          <a:p>
            <a:pPr lvl="0"/>
            <a:r>
              <a:rPr lang="en-GB" sz="4000" b="1" dirty="0"/>
              <a:t>Access to funding</a:t>
            </a:r>
            <a:r>
              <a:rPr lang="en-GB" sz="4000" dirty="0"/>
              <a:t> – obtain funding as a Partnership which it would be hard to obtain as individual organisations</a:t>
            </a:r>
          </a:p>
          <a:p>
            <a:pPr lvl="0"/>
            <a:r>
              <a:rPr lang="en-GB" sz="4000" b="1" dirty="0"/>
              <a:t>Gather evidence</a:t>
            </a:r>
            <a:r>
              <a:rPr lang="en-GB" sz="4000" dirty="0"/>
              <a:t> that </a:t>
            </a:r>
            <a:r>
              <a:rPr lang="en-GB" sz="4000" dirty="0" smtClean="0"/>
              <a:t>the </a:t>
            </a:r>
            <a:r>
              <a:rPr lang="en-GB" sz="4000" dirty="0"/>
              <a:t>Partnership is doing works</a:t>
            </a:r>
          </a:p>
          <a:p>
            <a:pPr lvl="0"/>
            <a:r>
              <a:rPr lang="en-GB" sz="4000" b="1" dirty="0"/>
              <a:t>Pilot</a:t>
            </a:r>
            <a:r>
              <a:rPr lang="en-GB" sz="4000" dirty="0"/>
              <a:t> </a:t>
            </a:r>
            <a:r>
              <a:rPr lang="en-GB" sz="4000" dirty="0" smtClean="0"/>
              <a:t>ideas and innovation</a:t>
            </a:r>
            <a:endParaRPr lang="en-GB" sz="4000" dirty="0"/>
          </a:p>
          <a:p>
            <a:pPr lvl="0"/>
            <a:r>
              <a:rPr lang="en-GB" sz="4000" dirty="0"/>
              <a:t>Take a </a:t>
            </a:r>
            <a:r>
              <a:rPr lang="en-GB" sz="4000" b="1" dirty="0"/>
              <a:t>role in delivering projects</a:t>
            </a:r>
            <a:r>
              <a:rPr lang="en-GB" sz="4000" dirty="0"/>
              <a:t>, either doing it or enabling others </a:t>
            </a:r>
          </a:p>
          <a:p>
            <a:pPr lvl="0"/>
            <a:r>
              <a:rPr lang="en-GB" sz="4000" b="1" dirty="0"/>
              <a:t>Act as a resource for people who want to take action</a:t>
            </a:r>
            <a:r>
              <a:rPr lang="en-GB" sz="4000" dirty="0"/>
              <a:t> by providing expertise, support, bringing people together etc.</a:t>
            </a:r>
          </a:p>
          <a:p>
            <a:pPr lvl="0"/>
            <a:r>
              <a:rPr lang="en-GB" sz="4000" b="1" dirty="0"/>
              <a:t>Data </a:t>
            </a:r>
            <a:r>
              <a:rPr lang="en-GB" sz="4000" dirty="0"/>
              <a:t>– data produced by partners to be shared with EA so that it can be added in or used to correct existing data.  </a:t>
            </a:r>
          </a:p>
          <a:p>
            <a:endParaRPr lang="en-GB" dirty="0"/>
          </a:p>
        </p:txBody>
      </p:sp>
      <p:pic>
        <p:nvPicPr>
          <p:cNvPr id="6" name="Picture 5" descr="EBP hand nlet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" y="152400"/>
            <a:ext cx="12493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249238"/>
            <a:ext cx="6858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474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Content Placeholder 3" descr="cid:78B3FE8C-ECA4-48FE-94B2-0802A5A3A432@home"/>
          <p:cNvPicPr>
            <a:picLocks noGrp="1"/>
          </p:cNvPicPr>
          <p:nvPr>
            <p:ph idx="1"/>
          </p:nvPr>
        </p:nvPicPr>
        <p:blipFill>
          <a:blip r:embed="rId2" r:link="rId3"/>
          <a:srcRect l="14696" t="2435" r="14526" b="2110"/>
          <a:stretch>
            <a:fillRect/>
          </a:stretch>
        </p:blipFill>
        <p:spPr>
          <a:xfrm>
            <a:off x="228600" y="76200"/>
            <a:ext cx="4267200" cy="6477000"/>
          </a:xfrm>
        </p:spPr>
      </p:pic>
      <p:pic>
        <p:nvPicPr>
          <p:cNvPr id="53250" name="Picture 4" descr="cid:C3AAE6D9-7FC7-4A48-BB98-842F18D7EF29@home"/>
          <p:cNvPicPr>
            <a:picLocks noChangeAspect="1" noChangeArrowheads="1"/>
          </p:cNvPicPr>
          <p:nvPr/>
        </p:nvPicPr>
        <p:blipFill>
          <a:blip r:embed="rId4" r:link="rId5"/>
          <a:srcRect l="15240" t="2232" r="15068" b="1785"/>
          <a:stretch>
            <a:fillRect/>
          </a:stretch>
        </p:blipFill>
        <p:spPr bwMode="auto">
          <a:xfrm>
            <a:off x="4648200" y="76200"/>
            <a:ext cx="433387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743200" y="6019800"/>
            <a:ext cx="34290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hlinkClick r:id="rId6"/>
              </a:rPr>
              <a:t>http://essexrivershub.org.uk</a:t>
            </a:r>
            <a:r>
              <a:rPr lang="en-GB" sz="2000" dirty="0" smtClean="0">
                <a:hlinkClick r:id="rId6"/>
              </a:rPr>
              <a:t>/</a:t>
            </a:r>
            <a:endParaRPr lang="en-GB" sz="20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43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Essex Rivers Hub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Plan and deliver two Essex Rivers Hub workshops  - rural &amp; urban (Sept/Nov 2014)</a:t>
            </a:r>
          </a:p>
          <a:p>
            <a:r>
              <a:rPr lang="en-GB" dirty="0" smtClean="0"/>
              <a:t>Report on progress Apr 2014 and make application to roll money into next financial year and draw down 2014 -15 funding (expected to be circa £12k)</a:t>
            </a:r>
          </a:p>
          <a:p>
            <a:r>
              <a:rPr lang="en-GB" dirty="0" smtClean="0"/>
              <a:t>E&amp;SRT agreed to deliver 12 days paid support</a:t>
            </a:r>
          </a:p>
          <a:p>
            <a:r>
              <a:rPr lang="en-GB" dirty="0" smtClean="0"/>
              <a:t>Take on paid student placement (12hrs per week x 24 weeks)</a:t>
            </a:r>
          </a:p>
          <a:p>
            <a:r>
              <a:rPr lang="en-GB" dirty="0" smtClean="0"/>
              <a:t>Avoid just becoming a talking shop…</a:t>
            </a:r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4" name="Picture 3" descr="EBP hand nlet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" y="152400"/>
            <a:ext cx="12493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249238"/>
            <a:ext cx="6858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341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552</Words>
  <Application>Microsoft Office PowerPoint</Application>
  <PresentationFormat>On-screen Show (4:3)</PresentationFormat>
  <Paragraphs>72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Catchment Partnerships</vt:lpstr>
      <vt:lpstr>PowerPoint Presentation</vt:lpstr>
      <vt:lpstr>The Catchment Based Approach (CaBA)</vt:lpstr>
      <vt:lpstr>Essex Rivers Hub </vt:lpstr>
      <vt:lpstr>Essex Rivers Hub (ERH)</vt:lpstr>
      <vt:lpstr>PowerPoint Presentation</vt:lpstr>
      <vt:lpstr>Essex Rivers Hub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6</cp:revision>
  <dcterms:created xsi:type="dcterms:W3CDTF">2006-08-16T00:00:00Z</dcterms:created>
  <dcterms:modified xsi:type="dcterms:W3CDTF">2014-03-24T16:28:46Z</dcterms:modified>
</cp:coreProperties>
</file>